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85" r:id="rId18"/>
    <p:sldId id="300" r:id="rId19"/>
    <p:sldId id="30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6FAE9DC-4941-40A8-BDA6-F2C05EF432B1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E161B0B-8107-4376-AD17-E374B2D88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«Тест </a:t>
            </a:r>
            <a:r>
              <a:rPr lang="ru-RU" sz="4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ТБ и охране труда </a:t>
            </a:r>
            <a:r>
              <a:rPr lang="ru-RU" sz="4400" b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«Технология»</a:t>
            </a:r>
            <a:endParaRPr lang="ru-RU" sz="4400" b="1" i="1" dirty="0">
              <a:solidFill>
                <a:schemeClr val="accent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93" y="2852936"/>
            <a:ext cx="3816423" cy="381642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692696"/>
            <a:ext cx="7344816" cy="5760640"/>
          </a:xfrm>
        </p:spPr>
        <p:txBody>
          <a:bodyPr>
            <a:normAutofit fontScale="62500" lnSpcReduction="2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5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9. Педагог вышел из кабинета на несколько минут, вы Во время его отсутствия: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А) Отберете ножницы у соседки по парте, потому что Вам нравятся именно с                        красными ручками, а она их первая взяла.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Б) Спрячетесь в шкаф, когда услышите голос педагога, выскочите с радостными                   воплями.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В)  Откроете запасной выход и сходите погулять.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Г) Будете вести себя достойно и выполнять работу.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3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692696"/>
            <a:ext cx="7344816" cy="5760640"/>
          </a:xfrm>
        </p:spPr>
        <p:txBody>
          <a:bodyPr>
            <a:normAutofit fontScale="77500" lnSpcReduction="2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5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ru-RU" sz="5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Какие электроприборы из имеющихся в мастерской, Вы можете включать самостоятельно?</a:t>
            </a:r>
          </a:p>
          <a:p>
            <a:pPr algn="l"/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А) Освещение.</a:t>
            </a:r>
          </a:p>
          <a:p>
            <a:pPr algn="l"/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Б) Освещение и станки.</a:t>
            </a:r>
          </a:p>
          <a:p>
            <a:pPr algn="l"/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В) Станки, компьютер, принтер.</a:t>
            </a:r>
          </a:p>
          <a:p>
            <a:pPr algn="l"/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Г) Станки.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620688"/>
            <a:ext cx="7344816" cy="5544616"/>
          </a:xfrm>
        </p:spPr>
        <p:txBody>
          <a:bodyPr>
            <a:normAutofit fontScale="85000" lnSpcReduction="1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5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ru-RU" sz="5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Аптечка для обучающихся в кабинете технологии находится:</a:t>
            </a:r>
          </a:p>
          <a:p>
            <a:pPr algn="l"/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У педагога</a:t>
            </a:r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algn="l"/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У директора школы.</a:t>
            </a:r>
          </a:p>
          <a:p>
            <a:pPr algn="l"/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В коридоре перед дверью.</a:t>
            </a:r>
          </a:p>
          <a:p>
            <a:pPr algn="l"/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В кабинете нет аптечки.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9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332656"/>
            <a:ext cx="7488832" cy="5544616"/>
          </a:xfrm>
        </p:spPr>
        <p:txBody>
          <a:bodyPr>
            <a:normAutofit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5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12. При ушибе нужно: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Приложить подорожник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Приложить к ушибленному месту холодный предмет;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Смазать ушибленное место раствором йода</a:t>
            </a:r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;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Обязательно отомстить тому, кто ушиб тебя</a:t>
            </a:r>
          </a:p>
          <a:p>
            <a:pPr algn="l"/>
            <a:endParaRPr lang="ru-RU" sz="5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2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7488832" cy="5544616"/>
          </a:xfrm>
        </p:spPr>
        <p:txBody>
          <a:bodyPr>
            <a:normAutofit lnSpcReduction="1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5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ru-RU" sz="35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При ожоге необходимо: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Наложить стерильную повязку </a:t>
            </a:r>
            <a:endParaRPr lang="ru-RU" sz="35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и обратиться к врачу;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Проколоть воздушный пузырь;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промыть пораженный участок кожи под струей холодной воды</a:t>
            </a:r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;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Произнести несколько раз: «У собачки заболи, а у меня заживи»</a:t>
            </a:r>
          </a:p>
          <a:p>
            <a:pPr algn="l"/>
            <a:endParaRPr lang="ru-RU" sz="35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endParaRPr lang="ru-RU" sz="5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7488832" cy="5544616"/>
          </a:xfrm>
        </p:spPr>
        <p:txBody>
          <a:bodyPr>
            <a:normAutofit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5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ru-RU" sz="35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Очаг возгорания электропроводки можно затушить:</a:t>
            </a:r>
          </a:p>
          <a:p>
            <a:pPr algn="l"/>
            <a:r>
              <a:rPr lang="ru-RU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А</a:t>
            </a:r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Водой; </a:t>
            </a:r>
          </a:p>
          <a:p>
            <a:pPr algn="l"/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Б) Песком;</a:t>
            </a:r>
          </a:p>
          <a:p>
            <a:pPr algn="l"/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В) Огнетушителем ОП;</a:t>
            </a:r>
          </a:p>
          <a:p>
            <a:pPr algn="l"/>
            <a:r>
              <a:rPr lang="ru-RU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Г) Плотной тканью.</a:t>
            </a:r>
          </a:p>
          <a:p>
            <a:pPr algn="l"/>
            <a:endParaRPr lang="ru-RU" sz="35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endParaRPr lang="ru-RU" sz="5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620688"/>
            <a:ext cx="7272808" cy="5544616"/>
          </a:xfrm>
        </p:spPr>
        <p:txBody>
          <a:bodyPr>
            <a:normAutofit fontScale="77500" lnSpcReduction="2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5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15.После окончания занятия </a:t>
            </a:r>
            <a:r>
              <a:rPr lang="ru-RU" sz="35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нужно:</a:t>
            </a:r>
            <a:endParaRPr lang="ru-RU" sz="3500" b="1" dirty="0" smtClean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>
              <a:lnSpc>
                <a:spcPct val="12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Тщательно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убрать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свое рабочее место и спокойно выйти из кабинета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algn="l">
              <a:lnSpc>
                <a:spcPct val="12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Начать работу заново.</a:t>
            </a:r>
          </a:p>
          <a:p>
            <a:pPr algn="l">
              <a:lnSpc>
                <a:spcPct val="12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Все разбросать и быстрее выбежать из кабинета, расталкивая одноклассников.</a:t>
            </a:r>
          </a:p>
          <a:p>
            <a:pPr algn="l">
              <a:lnSpc>
                <a:spcPct val="12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Сказать, что сегодня вы не дежурный   и ,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точно,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не Ваша очередь убирать за собой.</a:t>
            </a:r>
          </a:p>
          <a:p>
            <a:pPr algn="l"/>
            <a:r>
              <a:rPr lang="ru-RU" sz="35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 algn="l"/>
            <a:endParaRPr lang="ru-RU" sz="35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endParaRPr lang="ru-RU" sz="5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73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73188" y="25876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5596" y="18776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830" y="1916832"/>
            <a:ext cx="2267413" cy="429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ьная выноска 3"/>
          <p:cNvSpPr/>
          <p:nvPr/>
        </p:nvSpPr>
        <p:spPr>
          <a:xfrm rot="18261414" flipH="1">
            <a:off x="2440741" y="1126277"/>
            <a:ext cx="3392282" cy="3445324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9669" y="1725554"/>
            <a:ext cx="30293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/>
                </a:solidFill>
              </a:rPr>
              <a:t>А теперь проверьте правильность ваших ответов:</a:t>
            </a:r>
          </a:p>
        </p:txBody>
      </p:sp>
    </p:spTree>
    <p:extLst>
      <p:ext uri="{BB962C8B-B14F-4D97-AF65-F5344CB8AC3E}">
        <p14:creationId xmlns:p14="http://schemas.microsoft.com/office/powerpoint/2010/main" val="1351115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73188" y="25876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71262"/>
            <a:ext cx="747665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                         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             </a:t>
            </a: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2) Б                          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9) Г</a:t>
            </a: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                          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endParaRPr lang="ru-RU" sz="2400" b="1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4) А                        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                        12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Б</a:t>
            </a: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6) В                        13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А</a:t>
            </a: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ru-RU" sz="24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                         14) В</a:t>
            </a:r>
            <a:endParaRPr lang="ru-RU" sz="2400" b="1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24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15) А</a:t>
            </a:r>
            <a:endParaRPr lang="ru-RU" sz="2400" b="1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3323716" cy="332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461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73188" y="25876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588" y="332656"/>
            <a:ext cx="741682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800" b="1" i="1" dirty="0" smtClean="0">
                <a:solidFill>
                  <a:schemeClr val="accent2"/>
                </a:solidFill>
              </a:rPr>
              <a:t>Вы справились!</a:t>
            </a:r>
          </a:p>
          <a:p>
            <a:pPr algn="ctr"/>
            <a:r>
              <a:rPr lang="ru-RU" sz="4800" b="1" i="1" dirty="0" smtClean="0">
                <a:solidFill>
                  <a:schemeClr val="accent2"/>
                </a:solidFill>
              </a:rPr>
              <a:t>МОЛОДЦЫ!</a:t>
            </a:r>
            <a:endParaRPr lang="ru-RU" sz="4800" b="1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672" y="2060848"/>
            <a:ext cx="4398672" cy="439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91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1196752"/>
            <a:ext cx="7198568" cy="4118615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 Что нужно надеть перед работой в мастерской:</a:t>
            </a:r>
          </a:p>
          <a:p>
            <a:pPr algn="l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А) Спортивный костюм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;</a:t>
            </a:r>
          </a:p>
          <a:p>
            <a:pPr algn="l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Спецодежду;</a:t>
            </a:r>
          </a:p>
          <a:p>
            <a:pPr algn="l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В) Перчатки и очки. </a:t>
            </a:r>
          </a:p>
          <a:p>
            <a:pPr algn="l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Ничего не нужно, можно работать в школьной форме.</a:t>
            </a:r>
          </a:p>
          <a:p>
            <a:pPr algn="l"/>
            <a:endParaRPr lang="ru-RU" sz="32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198568" cy="4896544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При звуке пожарной тревоги Вы</a:t>
            </a:r>
            <a:r>
              <a:rPr lang="ru-RU" sz="5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:</a:t>
            </a:r>
            <a:endParaRPr lang="ru-RU" sz="5100" b="1" i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5100" b="1" dirty="0" smtClean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Постараетесь скорее доделать работу.</a:t>
            </a:r>
          </a:p>
          <a:p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Б) Спокойно пойдете к запасному выходу.</a:t>
            </a:r>
          </a:p>
          <a:p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В) Быстро начнете собирать свои </a:t>
            </a:r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вещи.</a:t>
            </a:r>
          </a:p>
          <a:p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Будете звонить родителям.</a:t>
            </a:r>
          </a:p>
          <a:p>
            <a:r>
              <a:rPr lang="ru-RU" sz="4100" b="1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 algn="l"/>
            <a:endParaRPr lang="ru-RU" sz="32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198568" cy="4896544"/>
          </a:xfrm>
        </p:spPr>
        <p:txBody>
          <a:bodyPr>
            <a:normAutofit fontScale="92500"/>
          </a:bodyPr>
          <a:lstStyle/>
          <a:p>
            <a:pPr algn="l"/>
            <a:endParaRPr lang="ru-RU" sz="32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r>
              <a:rPr lang="ru-RU" sz="36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 Чтобы избежать травм на уроке, необходимо: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А) Соблюдать расписание уроков;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Б) Соблюдать технику безопасности;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В) Сидеть и ничего не делать, тогда точно не поранишься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Взять на урок бабушку.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198568" cy="4896544"/>
          </a:xfrm>
        </p:spPr>
        <p:txBody>
          <a:bodyPr>
            <a:normAutofit lnSpcReduction="10000"/>
          </a:bodyPr>
          <a:lstStyle/>
          <a:p>
            <a:pPr algn="l"/>
            <a:endParaRPr lang="ru-RU" sz="32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r>
              <a:rPr lang="ru-RU" sz="36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4. Если у Вас потерялась игла, то Вы:</a:t>
            </a:r>
          </a:p>
          <a:p>
            <a:pPr algn="l"/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Сообщите об этом педагогу.</a:t>
            </a:r>
          </a:p>
          <a:p>
            <a:pPr algn="l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Б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Попросите другую иглу.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Начнете искать иглу самостоятельно.</a:t>
            </a:r>
          </a:p>
          <a:p>
            <a:pPr algn="l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Ничего никому не скажете.</a:t>
            </a:r>
          </a:p>
          <a:p>
            <a:pPr algn="l"/>
            <a:endParaRPr lang="ru-RU" sz="36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61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7128792" cy="5760640"/>
          </a:xfrm>
        </p:spPr>
        <p:txBody>
          <a:bodyPr>
            <a:normAutofit fontScale="85000" lnSpcReduction="20000"/>
          </a:bodyPr>
          <a:lstStyle/>
          <a:p>
            <a:pPr algn="l"/>
            <a:endParaRPr lang="ru-RU" sz="4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4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5. Учащийся попросил Вас передать </a:t>
            </a:r>
            <a:r>
              <a:rPr lang="ru-RU" sz="4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ножницы. Вы:</a:t>
            </a:r>
          </a:p>
          <a:p>
            <a:pPr algn="l"/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А) Кинете ножницы, если ловкий, то поймает;</a:t>
            </a:r>
          </a:p>
          <a:p>
            <a:pPr algn="l"/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Б) Передадите закрытые ножницы ручками вперед.</a:t>
            </a:r>
          </a:p>
          <a:p>
            <a:pPr algn="l"/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В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Не дадите, Вам  они нужнее.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Передадите ножницы лезвиями вперед</a:t>
            </a:r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endParaRPr lang="ru-RU" sz="4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3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7128792" cy="5760640"/>
          </a:xfrm>
        </p:spPr>
        <p:txBody>
          <a:bodyPr>
            <a:normAutofit fontScale="77500" lnSpcReduction="20000"/>
          </a:bodyPr>
          <a:lstStyle/>
          <a:p>
            <a:pPr algn="l"/>
            <a:endParaRPr lang="ru-RU" sz="4100" b="1" dirty="0">
              <a:solidFill>
                <a:schemeClr val="tx2">
                  <a:lumMod val="7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ru-RU" sz="4100" b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6. Если Вы обнаружили  неисправность инструмента, то: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А) Будете работать неисправным инструментом.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Б)  Тихонько возьмете у другого учащегося исправный инструмент, а ему подложите                неисправный.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В)   Сообщите о неисправности педагогу.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Г)  Положите инструмент в корзину для мусора, себе возьмете другой.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95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7128792" cy="5760640"/>
          </a:xfrm>
        </p:spPr>
        <p:txBody>
          <a:bodyPr>
            <a:normAutofit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742950" indent="-742950" algn="l">
              <a:buAutoNum type="arabicPeriod" startAt="7"/>
            </a:pPr>
            <a:r>
              <a:rPr lang="ru-RU" sz="4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Если </a:t>
            </a:r>
            <a:r>
              <a:rPr lang="ru-RU" sz="41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Вы поранили палец иглой, то </a:t>
            </a:r>
            <a:r>
              <a:rPr lang="ru-RU" sz="4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:</a:t>
            </a:r>
          </a:p>
          <a:p>
            <a:pPr algn="l"/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А)  Сообщите педагогу.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Самостоятельно  вызовете «Скорую помощь».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В)  Замотаете скотчем.</a:t>
            </a:r>
          </a:p>
          <a:p>
            <a:pPr algn="l"/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r>
              <a:rPr lang="ru-RU" sz="41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 Продолжите работу.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1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332656"/>
            <a:ext cx="7128792" cy="5760640"/>
          </a:xfrm>
        </p:spPr>
        <p:txBody>
          <a:bodyPr>
            <a:normAutofit fontScale="92500" lnSpcReduction="20000"/>
          </a:bodyPr>
          <a:lstStyle/>
          <a:p>
            <a:endParaRPr lang="ru-RU" sz="4100" b="1" u="sng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l"/>
            <a:r>
              <a:rPr lang="ru-RU" sz="4100" b="1" i="1" u="sng" dirty="0" smtClean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ru-RU" sz="3800" b="1" i="1" u="sng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Если Вы обнаружили неизвестный пакет около своего стола, то Вы:</a:t>
            </a:r>
          </a:p>
          <a:p>
            <a:pPr algn="l"/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А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 Громко будете </a:t>
            </a:r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кричать: </a:t>
            </a:r>
          </a:p>
          <a:p>
            <a:pPr algn="l"/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«Чей 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пакет?!»</a:t>
            </a:r>
          </a:p>
          <a:p>
            <a:pPr algn="l"/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Б)  Сообщите о находке педагогу.</a:t>
            </a:r>
          </a:p>
          <a:p>
            <a:pPr algn="l"/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В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Откроете пакет и посмотрите, что в нем.</a:t>
            </a:r>
          </a:p>
          <a:p>
            <a:pPr algn="l"/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Г)  Промолчите, в конце занятия </a:t>
            </a:r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и потом возьмете </a:t>
            </a: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пакет себе.</a:t>
            </a:r>
          </a:p>
          <a:p>
            <a:endParaRPr lang="ru-RU" sz="3600" b="1" dirty="0">
              <a:solidFill>
                <a:schemeClr val="accent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0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270</TotalTime>
  <Words>747</Words>
  <Application>Microsoft Office PowerPoint</Application>
  <PresentationFormat>Экран (4:3)</PresentationFormat>
  <Paragraphs>122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Microsoft JhengHei</vt:lpstr>
      <vt:lpstr>Arial</vt:lpstr>
      <vt:lpstr>Brush Script MT</vt:lpstr>
      <vt:lpstr>Constantia</vt:lpstr>
      <vt:lpstr>Franklin Gothic Book</vt:lpstr>
      <vt:lpstr>Monotype Corsiva</vt:lpstr>
      <vt:lpstr>Rage Italic</vt:lpstr>
      <vt:lpstr>Times New Roman</vt:lpstr>
      <vt:lpstr>Кнопка</vt:lpstr>
      <vt:lpstr>    «Тест по ТБ и охране труда  в кабинете «Технология»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Социально-образовательный проект патриотической направленности</dc:title>
  <dc:creator>O_Shirokova</dc:creator>
  <cp:lastModifiedBy>Ирина</cp:lastModifiedBy>
  <cp:revision>46</cp:revision>
  <dcterms:created xsi:type="dcterms:W3CDTF">2016-02-10T11:05:10Z</dcterms:created>
  <dcterms:modified xsi:type="dcterms:W3CDTF">2024-10-27T08:41:13Z</dcterms:modified>
</cp:coreProperties>
</file>